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_rels/slideLayout12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_rels/slide6.xml.rels" ContentType="application/vnd.openxmlformats-package.relationships+xml"/>
  <Override PartName="/ppt/slides/_rels/slide3.xml.rels" ContentType="application/vnd.openxmlformats-package.relationships+xml"/>
  <Override PartName="/ppt/slides/_rels/slide5.xml.rels" ContentType="application/vnd.openxmlformats-package.relationships+xml"/>
  <Override PartName="/ppt/slides/_rels/slide2.xml.rels" ContentType="application/vnd.openxmlformats-package.relationships+xml"/>
  <Override PartName="/ppt/slides/_rels/slide4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</p:sldMasterIdLst>
  <p:sldIdLst>
    <p:sldId id="256" r:id="rId3"/>
    <p:sldId id="257" r:id="rId4"/>
    <p:sldId id="258" r:id="rId5"/>
    <p:sldId id="259" r:id="rId6"/>
    <p:sldId id="260" r:id="rId7"/>
    <p:sldId id="261" r:id="rId8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presProps" Target="presProps.xml"/>
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ADEAA68-5ACF-4B4B-9D42-2F9BE8502C24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2E4C929-8C35-4825-A873-97FB21490A4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299F279-59A7-4F55-ADA0-4FF86280A952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357120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6638040" y="132660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5040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357120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6638040" y="3044160"/>
            <a:ext cx="292068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768D526-23B9-4B7F-97FD-304B7CFB7B13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3B260BC-7C57-494A-8AE1-80473F11BA6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954F050-4846-4CC1-A14D-99FFD52A08EC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27C0F1F1-9528-4694-934D-6E509F00984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CF4FB064-413C-42AF-871B-0D6AAF39A52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504000" y="226080"/>
            <a:ext cx="9071640" cy="4388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3200" spc="-1" strike="noStrike"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D4B0D8B0-55BC-4190-B4E4-E1A541421F74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AA1E98E3-D7DD-4CFA-8E20-B40AC8037B78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5152680" y="304416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07E11DAF-372D-43DD-9FD1-E3585052D607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5152680" y="1326600"/>
            <a:ext cx="442692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504000" y="3044160"/>
            <a:ext cx="9071640" cy="15681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p>
            <a:fld id="{3E3636B4-CB55-4AA8-837E-7D75F5D7BB1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>
              <a:buNone/>
            </a:pPr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50400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>
              <a:defRPr b="0" lang="en-US" sz="1400" spc="-1" strike="noStrike">
                <a:latin typeface="Times New Roman"/>
              </a:defRPr>
            </a:lvl1pPr>
          </a:lstStyle>
          <a:p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3447360" y="5165280"/>
            <a:ext cx="319500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ct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ctr">
              <a:buNone/>
            </a:pPr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7227360" y="5165280"/>
            <a:ext cx="2348280" cy="390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algn="r">
              <a:buNone/>
              <a:defRPr b="0" lang="en-US" sz="1400" spc="-1" strike="noStrike">
                <a:latin typeface="Times New Roman"/>
              </a:defRPr>
            </a:lvl1pPr>
          </a:lstStyle>
          <a:p>
            <a:pPr algn="r">
              <a:buNone/>
            </a:pPr>
            <a:fld id="{23A8F7FD-59A4-45ED-B305-C53872CA6994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1" lang="en-US" sz="4400" spc="-1" strike="noStrike">
                <a:latin typeface="Arial"/>
              </a:rPr>
              <a:t>Samples overview</a:t>
            </a:r>
            <a:endParaRPr b="1" lang="en-US" sz="4400" spc="-1" strike="noStrike">
              <a:latin typeface="Arial"/>
            </a:endParaRPr>
          </a:p>
        </p:txBody>
      </p:sp>
      <p:sp>
        <p:nvSpPr>
          <p:cNvPr id="42" name=""/>
          <p:cNvSpPr txBox="1"/>
          <p:nvPr/>
        </p:nvSpPr>
        <p:spPr>
          <a:xfrm>
            <a:off x="301320" y="1974960"/>
            <a:ext cx="9071640" cy="1644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Calibration samples (model building)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Validation samples (model testing)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Prediction samples (Property prediction for further analyses)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3600" spc="-1" strike="noStrike">
                <a:latin typeface="Arial"/>
              </a:rPr>
              <a:t>Sample sets / location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44" name="" descr=""/>
          <p:cNvPicPr/>
          <p:nvPr/>
        </p:nvPicPr>
        <p:blipFill>
          <a:blip r:embed="rId1"/>
          <a:srcRect l="0" t="0" r="0" b="28224"/>
          <a:stretch/>
        </p:blipFill>
        <p:spPr>
          <a:xfrm>
            <a:off x="228600" y="1143000"/>
            <a:ext cx="8557920" cy="43434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"/>
          <p:cNvSpPr txBox="1"/>
          <p:nvPr/>
        </p:nvSpPr>
        <p:spPr>
          <a:xfrm>
            <a:off x="504360" y="22644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3600" spc="-1" strike="noStrike">
                <a:latin typeface="Arial"/>
              </a:rPr>
              <a:t>Calibration samples / model building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46" name="" descr=""/>
          <p:cNvPicPr/>
          <p:nvPr/>
        </p:nvPicPr>
        <p:blipFill>
          <a:blip r:embed="rId1"/>
          <a:srcRect l="0" t="0" r="67155" b="36286"/>
          <a:stretch/>
        </p:blipFill>
        <p:spPr>
          <a:xfrm>
            <a:off x="7935480" y="45360"/>
            <a:ext cx="1966320" cy="2697840"/>
          </a:xfrm>
          <a:prstGeom prst="rect">
            <a:avLst/>
          </a:prstGeom>
          <a:ln w="0">
            <a:noFill/>
          </a:ln>
        </p:spPr>
      </p:pic>
      <p:pic>
        <p:nvPicPr>
          <p:cNvPr id="47" name="" descr=""/>
          <p:cNvPicPr/>
          <p:nvPr/>
        </p:nvPicPr>
        <p:blipFill>
          <a:blip r:embed="rId2"/>
          <a:stretch/>
        </p:blipFill>
        <p:spPr>
          <a:xfrm>
            <a:off x="6796800" y="3007800"/>
            <a:ext cx="3319560" cy="2370960"/>
          </a:xfrm>
          <a:prstGeom prst="rect">
            <a:avLst/>
          </a:prstGeom>
          <a:ln w="0">
            <a:noFill/>
          </a:ln>
        </p:spPr>
      </p:pic>
      <p:sp>
        <p:nvSpPr>
          <p:cNvPr id="48" name=""/>
          <p:cNvSpPr txBox="1"/>
          <p:nvPr/>
        </p:nvSpPr>
        <p:spPr>
          <a:xfrm>
            <a:off x="300960" y="1326600"/>
            <a:ext cx="9071640" cy="3702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151 samples with available near-infrared data and paired </a:t>
            </a:r>
            <a:br>
              <a:rPr sz="2000"/>
            </a:br>
            <a:r>
              <a:rPr b="0" lang="en-US" sz="2000" spc="-1" strike="noStrike">
                <a:latin typeface="Arial"/>
              </a:rPr>
              <a:t>wet chemistry data (soil organic carbon)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Provide basis for calibration modeling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Sample origin:  </a:t>
            </a:r>
            <a:br>
              <a:rPr sz="2000"/>
            </a:br>
            <a:r>
              <a:rPr b="0" lang="en-US" sz="2000" spc="-1" strike="noStrike">
                <a:latin typeface="Arial"/>
              </a:rPr>
              <a:t>	</a:t>
            </a:r>
            <a:r>
              <a:rPr b="0" lang="en-US" sz="2000" spc="-1" strike="noStrike">
                <a:latin typeface="Arial"/>
              </a:rPr>
              <a:t>Rwenzori foothills, Itwara forest reserve, Kibale National Park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Land use: cropland and forest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Infrared spectrometer: Vertex70 BRUKER</a:t>
            </a:r>
            <a:br>
              <a:rPr sz="2000"/>
            </a:br>
            <a:r>
              <a:rPr b="0" lang="en-US" sz="2000" spc="-1" strike="noStrike">
                <a:latin typeface="Arial"/>
              </a:rPr>
              <a:t>NIR wavelength range: 1300 – 2550 nm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Wet chemistry method: Dry combustion (CN analyzer)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"/>
          <p:cNvSpPr txBox="1"/>
          <p:nvPr/>
        </p:nvSpPr>
        <p:spPr>
          <a:xfrm>
            <a:off x="504720" y="22680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3600" spc="-1" strike="noStrike">
                <a:latin typeface="Arial"/>
              </a:rPr>
              <a:t>Validation samples / model testing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50" name="" descr=""/>
          <p:cNvPicPr/>
          <p:nvPr/>
        </p:nvPicPr>
        <p:blipFill>
          <a:blip r:embed="rId1"/>
          <a:srcRect l="34418" t="0" r="34216" b="36286"/>
          <a:stretch/>
        </p:blipFill>
        <p:spPr>
          <a:xfrm>
            <a:off x="7862400" y="228600"/>
            <a:ext cx="1967400" cy="2826360"/>
          </a:xfrm>
          <a:prstGeom prst="rect">
            <a:avLst/>
          </a:prstGeom>
          <a:ln w="0">
            <a:noFill/>
          </a:ln>
        </p:spPr>
      </p:pic>
      <p:sp>
        <p:nvSpPr>
          <p:cNvPr id="51" name=""/>
          <p:cNvSpPr txBox="1"/>
          <p:nvPr/>
        </p:nvSpPr>
        <p:spPr>
          <a:xfrm>
            <a:off x="50472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19 samples soil organic carbon data 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Provide basis for testing of the performance of the </a:t>
            </a:r>
            <a:br>
              <a:rPr sz="2000"/>
            </a:br>
            <a:r>
              <a:rPr b="0" lang="en-US" sz="2000" spc="-1" strike="noStrike">
                <a:latin typeface="Arial"/>
              </a:rPr>
              <a:t>established calibration model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Sample origin:  </a:t>
            </a:r>
            <a:br>
              <a:rPr sz="2000"/>
            </a:br>
            <a:r>
              <a:rPr b="0" lang="en-US" sz="2000" spc="-1" strike="noStrike">
                <a:latin typeface="Arial"/>
              </a:rPr>
              <a:t>	</a:t>
            </a:r>
            <a:r>
              <a:rPr b="0" lang="en-US" sz="2000" spc="-1" strike="noStrike">
                <a:latin typeface="Arial"/>
              </a:rPr>
              <a:t>Kibale National Park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Land use: forest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Infrared spectrometer: </a:t>
            </a:r>
            <a:r>
              <a:rPr b="1" lang="en-US" sz="2000" spc="-1" strike="noStrike">
                <a:latin typeface="Arial"/>
              </a:rPr>
              <a:t>need to be measured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  <a:ea typeface="Noto Sans CJK SC"/>
              </a:rPr>
              <a:t>Wet chemistry method: </a:t>
            </a:r>
            <a:r>
              <a:rPr b="0" lang="en-US" sz="2000" spc="-1" strike="noStrike">
                <a:latin typeface="Arial"/>
              </a:rPr>
              <a:t>Dry combustion (CN analyzer)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"/>
          <p:cNvSpPr txBox="1"/>
          <p:nvPr/>
        </p:nvSpPr>
        <p:spPr>
          <a:xfrm>
            <a:off x="505080" y="22716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3600" spc="-1" strike="noStrike">
                <a:latin typeface="Arial"/>
              </a:rPr>
              <a:t>Prediction samples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53" name="" descr=""/>
          <p:cNvPicPr/>
          <p:nvPr/>
        </p:nvPicPr>
        <p:blipFill>
          <a:blip r:embed="rId1"/>
          <a:srcRect l="65774" t="0" r="0" b="38705"/>
          <a:stretch/>
        </p:blipFill>
        <p:spPr>
          <a:xfrm>
            <a:off x="7554600" y="313200"/>
            <a:ext cx="2166120" cy="2743200"/>
          </a:xfrm>
          <a:prstGeom prst="rect">
            <a:avLst/>
          </a:prstGeom>
          <a:ln w="0">
            <a:noFill/>
          </a:ln>
        </p:spPr>
      </p:pic>
      <p:sp>
        <p:nvSpPr>
          <p:cNvPr id="54" name=""/>
          <p:cNvSpPr txBox="1"/>
          <p:nvPr/>
        </p:nvSpPr>
        <p:spPr>
          <a:xfrm>
            <a:off x="50508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20 samples without any data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Need to be analyzed for subsequent data analyses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Sample origin:  </a:t>
            </a:r>
            <a:br>
              <a:rPr sz="2000"/>
            </a:br>
            <a:r>
              <a:rPr b="0" lang="en-US" sz="2000" spc="-1" strike="noStrike">
                <a:latin typeface="Arial"/>
              </a:rPr>
              <a:t>	</a:t>
            </a:r>
            <a:r>
              <a:rPr b="0" lang="en-US" sz="2000" spc="-1" strike="noStrike">
                <a:latin typeface="Arial"/>
              </a:rPr>
              <a:t>Two contrasting soil cores from Kibale National Park 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Land use: forest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Infrared spectrometer: </a:t>
            </a:r>
            <a:r>
              <a:rPr b="1" lang="en-US" sz="2000" spc="-1" strike="noStrike">
                <a:latin typeface="Arial"/>
              </a:rPr>
              <a:t>need to be measured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"/>
          <p:cNvSpPr txBox="1"/>
          <p:nvPr/>
        </p:nvSpPr>
        <p:spPr>
          <a:xfrm>
            <a:off x="505440" y="227520"/>
            <a:ext cx="907164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en-US" sz="3600" spc="-1" strike="noStrike">
                <a:latin typeface="Arial"/>
              </a:rPr>
              <a:t>Reference data (SOC data)</a:t>
            </a:r>
            <a:endParaRPr b="0" lang="en-US" sz="3600" spc="-1" strike="noStrike">
              <a:latin typeface="Arial"/>
            </a:endParaRPr>
          </a:p>
        </p:txBody>
      </p:sp>
      <p:pic>
        <p:nvPicPr>
          <p:cNvPr id="56" name="" descr=""/>
          <p:cNvPicPr/>
          <p:nvPr/>
        </p:nvPicPr>
        <p:blipFill>
          <a:blip r:embed="rId1"/>
          <a:stretch/>
        </p:blipFill>
        <p:spPr>
          <a:xfrm>
            <a:off x="686160" y="2743200"/>
            <a:ext cx="5486040" cy="2285640"/>
          </a:xfrm>
          <a:prstGeom prst="rect">
            <a:avLst/>
          </a:prstGeom>
          <a:ln w="0">
            <a:noFill/>
          </a:ln>
        </p:spPr>
      </p:pic>
      <p:sp>
        <p:nvSpPr>
          <p:cNvPr id="57" name=""/>
          <p:cNvSpPr txBox="1"/>
          <p:nvPr/>
        </p:nvSpPr>
        <p:spPr>
          <a:xfrm>
            <a:off x="50544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Calibration set: 0.3 – 54.9 g SOC kg</a:t>
            </a:r>
            <a:r>
              <a:rPr b="0" lang="en-US" sz="2000" spc="-1" strike="noStrike" baseline="33000">
                <a:latin typeface="Arial"/>
              </a:rPr>
              <a:t>-1 </a:t>
            </a:r>
            <a:r>
              <a:rPr b="0" lang="en-US" sz="2000" spc="-1" strike="noStrike">
                <a:latin typeface="Arial"/>
              </a:rPr>
              <a:t>dry soil</a:t>
            </a:r>
            <a:endParaRPr b="0" lang="en-US" sz="2000" spc="-1" strike="noStrike">
              <a:latin typeface="Arial"/>
            </a:endParaRPr>
          </a:p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  <a:ea typeface="Noto Sans CJK SC"/>
              </a:rPr>
              <a:t>Validation set:  2.9 – 68.5  SOC kg</a:t>
            </a:r>
            <a:r>
              <a:rPr b="0" lang="en-US" sz="2000" spc="-1" strike="noStrike" baseline="33000">
                <a:latin typeface="Arial"/>
                <a:ea typeface="Noto Sans CJK SC"/>
              </a:rPr>
              <a:t>-1 </a:t>
            </a:r>
            <a:r>
              <a:rPr b="0" lang="en-US" sz="2000" spc="-1" strike="noStrike">
                <a:latin typeface="Arial"/>
              </a:rPr>
              <a:t>dry soil</a:t>
            </a:r>
            <a:endParaRPr b="0" lang="en-US" sz="2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LibreOffice/7.3.7.2$Linux_X86_64 LibreOffice_project/30$Build-2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2024-08-18T13:52:17Z</dcterms:created>
  <dc:creator/>
  <dc:description/>
  <dc:language>en-US</dc:language>
  <cp:lastModifiedBy/>
  <dcterms:modified xsi:type="dcterms:W3CDTF">2024-08-18T14:33:07Z</dcterms:modified>
  <cp:revision>1</cp:revision>
  <dc:subject/>
  <dc:title/>
</cp:coreProperties>
</file>